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12192000"/>
  <p:notesSz cx="6858000" cy="9144000"/>
  <p:embeddedFontLst>
    <p:embeddedFont>
      <p:font typeface="Garamond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B0A232-331E-4B1C-A892-80E28A9E6C7A}">
  <a:tblStyle styleId="{D3B0A232-331E-4B1C-A892-80E28A9E6C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Garamond-bold.fntdata"/><Relationship Id="rId45" Type="http://schemas.openxmlformats.org/officeDocument/2006/relationships/font" Target="fonts/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aramond-boldItalic.fntdata"/><Relationship Id="rId47" Type="http://schemas.openxmlformats.org/officeDocument/2006/relationships/font" Target="fonts/Garamond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a09fb78b6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a09fb78b6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a09fb78b6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a09fb78b6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a09fb78b6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0a09fb78b6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a09fb78b6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a09fb78b6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a09fb78b6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a09fb78b6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a09fb78b6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a09fb78b6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a09fb78b6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a09fb78b6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\text{TF-IDF} = tf \times \log\left(\frac{N}{df} \right )</a:t>
            </a:r>
            <a:endParaRPr/>
          </a:p>
        </p:txBody>
      </p:sp>
      <p:sp>
        <p:nvSpPr>
          <p:cNvPr id="382" name="Google Shape;382;g10a09fb78b6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a09fb78b6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a09fb78b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0a09fb78b6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a09fb78b6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a09fb78b6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0a09fb78b6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a09fb78b6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a09fb78b6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0a09fb78b6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a09fb78b6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a09fb78b6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a09fb78b6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a09fb78b6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a09fb78b6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0a09fb78b6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756244b0d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756244b0d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7756244b0d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a09fb78b6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a09fb78b6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0a09fb78b6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09fb78b6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09fb78b6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0a09fb78b6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a09fb78b6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a09fb78b6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a09fb78b6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a09fb78b6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a09fb78b6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0a09fb78b6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a09fb78b6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a09fb78b6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0a09fb78b6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a09fb78b6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a09fb78b6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0a09fb78b6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a09fb78b6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a09fb78b6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0a09fb78b6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a09fb78b6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a09fb78b6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0a09fb78b6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a09fb78b6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a09fb78b6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0a09fb78b6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a09fb78b6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a09fb78b6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0a09fb78b6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a09fb78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a09fb78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a09fb78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09fb78b6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a09fb78b6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0a09fb78b6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a09fb78b6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a09fb78b6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0a09fb78b6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a09fb78b6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a09fb78b6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0a09fb78b6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a09fb78b6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a09fb78b6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0a09fb78b6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a09fb78b6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a09fb78b6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0a09fb78b6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a09fb78b6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a09fb78b6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0a09fb78b6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a09fb78b6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a09fb78b6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a09fb78b6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a09fb78b6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a09fb78b6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0a09fb78b6_0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a09fb78b6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a09fb78b6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0a09fb78b6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a09fb78b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a09fb78b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a09fb78b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a09fb78b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a09fb78b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a09fb78b6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a09fb78b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10a09fb78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3 </a:t>
            </a:r>
            <a: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 of ontology learning.</a:t>
            </a:r>
            <a:b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Unless provided in the caption above, the following copyright applies to the content of this slide: © The Author(s) 2018. Published by Oxford University Press.This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0a09fb78b6_0_2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a09fb78b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a09fb78b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a09fb78b6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a09fb78b6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a09fb78b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0a09fb78b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a09fb78b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a09fb78b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0a09fb78b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idx="1" type="body"/>
          </p:nvPr>
        </p:nvSpPr>
        <p:spPr>
          <a:xfrm>
            <a:off x="609600" y="1280731"/>
            <a:ext cx="109728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14"/>
          <p:cNvSpPr txBox="1"/>
          <p:nvPr>
            <p:ph type="title"/>
          </p:nvPr>
        </p:nvSpPr>
        <p:spPr>
          <a:xfrm>
            <a:off x="609600" y="425450"/>
            <a:ext cx="814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4"/>
          <p:cNvSpPr txBox="1"/>
          <p:nvPr>
            <p:ph idx="11" type="ftr"/>
          </p:nvPr>
        </p:nvSpPr>
        <p:spPr>
          <a:xfrm>
            <a:off x="0" y="5994400"/>
            <a:ext cx="10236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18000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000"/>
              <a:buFont typeface="Arial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i.org/10.1093/database/bay101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7. Knowledge Graph Creation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Pattern-based Term Extraction</a:t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2713044" y="2615250"/>
            <a:ext cx="1768500" cy="1138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</a:t>
            </a:r>
            <a:endParaRPr sz="2000"/>
          </a:p>
        </p:txBody>
      </p:sp>
      <p:sp>
        <p:nvSpPr>
          <p:cNvPr id="316" name="Google Shape;316;p24"/>
          <p:cNvSpPr/>
          <p:nvPr/>
        </p:nvSpPr>
        <p:spPr>
          <a:xfrm>
            <a:off x="347075" y="2427750"/>
            <a:ext cx="1768500" cy="1551600"/>
          </a:xfrm>
          <a:prstGeom prst="rect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JJ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</p:txBody>
      </p:sp>
      <p:sp>
        <p:nvSpPr>
          <p:cNvPr id="317" name="Google Shape;317;p24"/>
          <p:cNvSpPr/>
          <p:nvPr/>
        </p:nvSpPr>
        <p:spPr>
          <a:xfrm>
            <a:off x="5079013" y="2615250"/>
            <a:ext cx="1768500" cy="1138200"/>
          </a:xfrm>
          <a:prstGeom prst="rect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IN</a:t>
            </a:r>
            <a:endParaRPr sz="2000"/>
          </a:p>
        </p:txBody>
      </p:sp>
      <p:sp>
        <p:nvSpPr>
          <p:cNvPr id="318" name="Google Shape;318;p24"/>
          <p:cNvSpPr/>
          <p:nvPr/>
        </p:nvSpPr>
        <p:spPr>
          <a:xfrm>
            <a:off x="9810950" y="2615250"/>
            <a:ext cx="1768500" cy="1138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</a:t>
            </a:r>
            <a:endParaRPr sz="2000"/>
          </a:p>
        </p:txBody>
      </p:sp>
      <p:sp>
        <p:nvSpPr>
          <p:cNvPr id="319" name="Google Shape;319;p24"/>
          <p:cNvSpPr/>
          <p:nvPr/>
        </p:nvSpPr>
        <p:spPr>
          <a:xfrm>
            <a:off x="4766725" y="2144900"/>
            <a:ext cx="451500" cy="2088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 flipH="1">
            <a:off x="11400825" y="2140200"/>
            <a:ext cx="451500" cy="2088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7445000" y="2340025"/>
            <a:ext cx="1768500" cy="1846200"/>
          </a:xfrm>
          <a:prstGeom prst="rect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DT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JJ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</p:txBody>
      </p:sp>
      <p:sp>
        <p:nvSpPr>
          <p:cNvPr id="322" name="Google Shape;322;p24"/>
          <p:cNvSpPr txBox="1"/>
          <p:nvPr/>
        </p:nvSpPr>
        <p:spPr>
          <a:xfrm>
            <a:off x="2115575" y="1966050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9213500" y="2052600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11852325" y="1690825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2562450" y="46778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President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196475" y="46778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46th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5061150" y="46872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of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7130850" y="4677875"/>
            <a:ext cx="4655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the United States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2674725" y="120315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/>
        </p:nvSpPr>
        <p:spPr>
          <a:xfrm>
            <a:off x="323950" y="1397525"/>
            <a:ext cx="11272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GameStop shares sank early today as trading platforms including Robinhood and Interactive Brokers restricted trading.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The video game retailer, along with AMC Entertainment and other stocks soared this week in a social media-driven trading frenzy that shook stock markets.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GameStop, the video game chain whose 1,700% rally has been at the heart of the frenzy in the past week, lost half its value in early trading.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It said restricted stocks also included BlackBerry, Koss and Express.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The dramatic jumps in the stock price of companies including GameStop, BlackBerry Ltd and AMC drew more calls for regulatory scrutiny.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 Corpus</a:t>
            </a:r>
            <a:endParaRPr/>
          </a:p>
        </p:txBody>
      </p:sp>
      <p:sp>
        <p:nvSpPr>
          <p:cNvPr id="337" name="Google Shape;337;p25"/>
          <p:cNvSpPr txBox="1"/>
          <p:nvPr/>
        </p:nvSpPr>
        <p:spPr>
          <a:xfrm>
            <a:off x="3720550" y="5960275"/>
            <a:ext cx="81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https://www.rte.ie/news/business/2021/0128/1193714-gamestop-stock-retreats-as-restrictions-introduced/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Tagged Corpus</a:t>
            </a:r>
            <a:endParaRPr/>
          </a:p>
        </p:txBody>
      </p:sp>
      <p:sp>
        <p:nvSpPr>
          <p:cNvPr id="344" name="Google Shape;344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NNP NNS VBD RB NN IN NN NNS VBG NNP CC NNP NNP VBD NN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DT NN NN NN , IN IN NNP NNP CC JJ NNS VBD DT NN IN DT JJ JJ NN NN IN VBD NN NNS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NNP , DT NN NN NN WP$ CD NN NN VBZ VBN IN DT NN IN DT NN IN DT JJ NN , VBD PDT PRP$ NN IN JJ NN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PRP VBD JJ NNS RB VBD NNP , NNP CC NNP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DT JJ NNS IN DT NN NN IN NNS VBG NNP , NNP NNP CC NNP VBD JJR NNS IN JJ NN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 rot="-5400000">
            <a:off x="1395125" y="1225825"/>
            <a:ext cx="333300" cy="126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46" name="Google Shape;346;p26"/>
          <p:cNvSpPr/>
          <p:nvPr/>
        </p:nvSpPr>
        <p:spPr>
          <a:xfrm rot="-5400000">
            <a:off x="4382075" y="834625"/>
            <a:ext cx="333300" cy="204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47" name="Google Shape;347;p26"/>
          <p:cNvSpPr/>
          <p:nvPr/>
        </p:nvSpPr>
        <p:spPr>
          <a:xfrm rot="-5400000">
            <a:off x="6563800" y="1428800"/>
            <a:ext cx="333300" cy="717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48" name="Google Shape;348;p26"/>
          <p:cNvSpPr/>
          <p:nvPr/>
        </p:nvSpPr>
        <p:spPr>
          <a:xfrm rot="-5400000">
            <a:off x="8042175" y="1227625"/>
            <a:ext cx="333300" cy="1259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49" name="Google Shape;349;p26"/>
          <p:cNvSpPr/>
          <p:nvPr/>
        </p:nvSpPr>
        <p:spPr>
          <a:xfrm rot="-5400000">
            <a:off x="1996125" y="1590450"/>
            <a:ext cx="333300" cy="146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0" name="Google Shape;350;p26"/>
          <p:cNvSpPr/>
          <p:nvPr/>
        </p:nvSpPr>
        <p:spPr>
          <a:xfrm rot="-5400000">
            <a:off x="4518125" y="1803000"/>
            <a:ext cx="333300" cy="116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1" name="Google Shape;351;p26"/>
          <p:cNvSpPr/>
          <p:nvPr/>
        </p:nvSpPr>
        <p:spPr>
          <a:xfrm rot="-5400000">
            <a:off x="6167725" y="1934700"/>
            <a:ext cx="333300" cy="89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2" name="Google Shape;352;p26"/>
          <p:cNvSpPr/>
          <p:nvPr/>
        </p:nvSpPr>
        <p:spPr>
          <a:xfrm rot="-5400000">
            <a:off x="8155000" y="2154450"/>
            <a:ext cx="333300" cy="4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3" name="Google Shape;353;p26"/>
          <p:cNvSpPr/>
          <p:nvPr/>
        </p:nvSpPr>
        <p:spPr>
          <a:xfrm rot="-5400000">
            <a:off x="10128575" y="1601250"/>
            <a:ext cx="333300" cy="1566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4" name="Google Shape;354;p26"/>
          <p:cNvSpPr/>
          <p:nvPr/>
        </p:nvSpPr>
        <p:spPr>
          <a:xfrm rot="-5400000">
            <a:off x="2421300" y="2204975"/>
            <a:ext cx="333300" cy="117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5" name="Google Shape;355;p26"/>
          <p:cNvSpPr/>
          <p:nvPr/>
        </p:nvSpPr>
        <p:spPr>
          <a:xfrm rot="-5400000">
            <a:off x="2903725" y="2631325"/>
            <a:ext cx="333300" cy="146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6" name="Google Shape;356;p26"/>
          <p:cNvSpPr/>
          <p:nvPr/>
        </p:nvSpPr>
        <p:spPr>
          <a:xfrm rot="-5400000">
            <a:off x="1297625" y="3029350"/>
            <a:ext cx="333300" cy="76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7" name="Google Shape;357;p26"/>
          <p:cNvSpPr/>
          <p:nvPr/>
        </p:nvSpPr>
        <p:spPr>
          <a:xfrm rot="-5400000">
            <a:off x="9703650" y="1953325"/>
            <a:ext cx="333300" cy="282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8" name="Google Shape;358;p26"/>
          <p:cNvSpPr/>
          <p:nvPr/>
        </p:nvSpPr>
        <p:spPr>
          <a:xfrm rot="-5400000">
            <a:off x="5654300" y="2919450"/>
            <a:ext cx="333300" cy="99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9" name="Google Shape;359;p26"/>
          <p:cNvSpPr/>
          <p:nvPr/>
        </p:nvSpPr>
        <p:spPr>
          <a:xfrm rot="-5400000">
            <a:off x="1258775" y="3293950"/>
            <a:ext cx="333300" cy="990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0" name="Google Shape;360;p26"/>
          <p:cNvSpPr/>
          <p:nvPr/>
        </p:nvSpPr>
        <p:spPr>
          <a:xfrm rot="-5400000">
            <a:off x="4766225" y="2852825"/>
            <a:ext cx="333300" cy="175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1" name="Google Shape;361;p26"/>
          <p:cNvSpPr/>
          <p:nvPr/>
        </p:nvSpPr>
        <p:spPr>
          <a:xfrm rot="-5400000">
            <a:off x="4565625" y="3971075"/>
            <a:ext cx="333300" cy="58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2" name="Google Shape;362;p26"/>
          <p:cNvSpPr/>
          <p:nvPr/>
        </p:nvSpPr>
        <p:spPr>
          <a:xfrm rot="-5400000">
            <a:off x="2747975" y="3948850"/>
            <a:ext cx="333300" cy="93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3" name="Google Shape;363;p26"/>
          <p:cNvSpPr/>
          <p:nvPr/>
        </p:nvSpPr>
        <p:spPr>
          <a:xfrm rot="-5400000">
            <a:off x="5452100" y="3919850"/>
            <a:ext cx="333300" cy="58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4" name="Google Shape;364;p26"/>
          <p:cNvSpPr/>
          <p:nvPr/>
        </p:nvSpPr>
        <p:spPr>
          <a:xfrm rot="-5400000">
            <a:off x="6668825" y="3919850"/>
            <a:ext cx="333300" cy="58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5" name="Google Shape;365;p26"/>
          <p:cNvSpPr/>
          <p:nvPr/>
        </p:nvSpPr>
        <p:spPr>
          <a:xfrm rot="-5400000">
            <a:off x="3176175" y="2835700"/>
            <a:ext cx="333300" cy="382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6" name="Google Shape;366;p26"/>
          <p:cNvSpPr/>
          <p:nvPr/>
        </p:nvSpPr>
        <p:spPr>
          <a:xfrm rot="-5400000">
            <a:off x="6324325" y="4456750"/>
            <a:ext cx="333300" cy="58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7" name="Google Shape;367;p26"/>
          <p:cNvSpPr/>
          <p:nvPr/>
        </p:nvSpPr>
        <p:spPr>
          <a:xfrm rot="-5400000">
            <a:off x="7542850" y="4087800"/>
            <a:ext cx="333300" cy="124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8" name="Google Shape;368;p26"/>
          <p:cNvSpPr/>
          <p:nvPr/>
        </p:nvSpPr>
        <p:spPr>
          <a:xfrm rot="-5400000">
            <a:off x="9122925" y="4335300"/>
            <a:ext cx="333300" cy="74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69" name="Google Shape;369;p26"/>
          <p:cNvSpPr/>
          <p:nvPr/>
        </p:nvSpPr>
        <p:spPr>
          <a:xfrm rot="-5400000">
            <a:off x="1723625" y="4168550"/>
            <a:ext cx="333300" cy="1920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6941300" y="296150"/>
            <a:ext cx="4072200" cy="10551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many terms can you find?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 rot="-5400000">
            <a:off x="9770350" y="1498525"/>
            <a:ext cx="333300" cy="717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List of terms</a:t>
            </a:r>
            <a:endParaRPr/>
          </a:p>
        </p:txBody>
      </p:sp>
      <p:sp>
        <p:nvSpPr>
          <p:cNvPr id="378" name="Google Shape;378;p2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Gamestop, Gamestop shares, today, today as trading platforms, trading platforms, trading, platforms, Robinhood, interactive brokers, brokers.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video game retailer, video, video game, game retailer, retailer, AMC Entertainment, AMC, Entertainment, other stocks, stocks, social media-driven trading frenzy, media-driven trading frenzy, social media-driven trading, media-driven trading, trading frenzy, frenzy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etc...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TF-IDF</a:t>
            </a:r>
            <a:endParaRPr/>
          </a:p>
        </p:txBody>
      </p:sp>
      <p:sp>
        <p:nvSpPr>
          <p:cNvPr id="385" name="Google Shape;385;p2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basic approach is to use Term Frequency - Inverse Document Frequency (TF-IDF) to rank the terms:</a:t>
            </a:r>
            <a:endParaRPr/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25" y="3298888"/>
            <a:ext cx="36385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/>
          <p:nvPr/>
        </p:nvSpPr>
        <p:spPr>
          <a:xfrm>
            <a:off x="6848750" y="4877400"/>
            <a:ext cx="4505100" cy="15735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the TF-IDF of “video game”? Treat each sentence as an independent document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Weirdness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Another approach is to compare with a ‘background corpus’, e.g., Wikipedia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It is normally a good idea to have a minimal frequency in the background corpus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950" y="3101650"/>
            <a:ext cx="516255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Inclusion</a:t>
            </a:r>
            <a:endParaRPr/>
          </a:p>
        </p:txBody>
      </p:sp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Terms should be reasonably consistent and not appear in many other terms - </a:t>
            </a:r>
            <a:r>
              <a:rPr i="1" lang="en-IE"/>
              <a:t>the longest term is the best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To solve this, we introduce c-Value that penalizes terms for the number of other terms included in it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c-Value</a:t>
            </a:r>
            <a:endParaRPr/>
          </a:p>
        </p:txBody>
      </p:sp>
      <p:sp>
        <p:nvSpPr>
          <p:cNvPr id="409" name="Google Shape;409;p31"/>
          <p:cNvSpPr txBox="1"/>
          <p:nvPr>
            <p:ph idx="1" type="body"/>
          </p:nvPr>
        </p:nvSpPr>
        <p:spPr>
          <a:xfrm>
            <a:off x="838200" y="3063425"/>
            <a:ext cx="10515600" cy="25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 - Maximum term length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f(a) - Frequency of term a in corpus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C(a) - Number of longer terms that include 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</a:t>
            </a:r>
            <a:r>
              <a:rPr baseline="-25000" lang="en-IE"/>
              <a:t>k</a:t>
            </a:r>
            <a:r>
              <a:rPr lang="en-IE"/>
              <a:t> - The strings that include a</a:t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6848750" y="4877400"/>
            <a:ext cx="4505100" cy="15735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the c-Value of “game” and “video game” (g=3)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00" y="1648850"/>
            <a:ext cx="10035771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Named Entity Recognition</a:t>
            </a:r>
            <a:endParaRPr/>
          </a:p>
        </p:txBody>
      </p:sp>
      <p:sp>
        <p:nvSpPr>
          <p:cNvPr id="418" name="Google Shape;418;p3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Named Entity Recognition can also be useful (see CT5120)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Only recognizes names (‘Gamestop’) not terms (‘video game retailer’)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In OWL, these are termed ‘individuals’.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Other methods</a:t>
            </a:r>
            <a:endParaRPr/>
          </a:p>
        </p:txBody>
      </p:sp>
      <p:sp>
        <p:nvSpPr>
          <p:cNvPr id="425" name="Google Shape;425;p3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1000"/>
              </a:spcBef>
              <a:spcAft>
                <a:spcPts val="0"/>
              </a:spcAft>
              <a:buSzPts val="3300"/>
              <a:buChar char="•"/>
            </a:pPr>
            <a:r>
              <a:rPr lang="en-IE" sz="3300"/>
              <a:t>Co-occurrence methods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IE" sz="3300"/>
              <a:t>Latent Semantic Analysis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IE" sz="3300"/>
              <a:t>Term clustering 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IE" sz="3300"/>
              <a:t>Deep learning approaches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IE" sz="3300"/>
              <a:t>Multiple approaches can be combined by supervised and unsupervised approaches</a:t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9" name="Google Shape;249;p16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{D3B0A232-331E-4B1C-A892-80E28A9E6C7A}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KG Creation</a:t>
                      </a:r>
                      <a:r>
                        <a:rPr lang="en-IE"/>
                        <a:t>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Relation Extraction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Approaches to relation extraction</a:t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1420088" y="2003025"/>
            <a:ext cx="4118400" cy="351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Mention-level/Example-based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Rely on a single section of text to infer a relation, e.g.,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“Barack Obama is married to Michelle Obama”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High precision, low recall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6653513" y="2003025"/>
            <a:ext cx="4118400" cy="351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Global/Distributional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frequency and co-occurrence to infer a relation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“Barack Obama” is often mentioned near “Michelle Obama” they must be related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Low precision, high recall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Lexico-syntactic Patterns</a:t>
            </a:r>
            <a:endParaRPr/>
          </a:p>
        </p:txBody>
      </p:sp>
      <p:sp>
        <p:nvSpPr>
          <p:cNvPr id="446" name="Google Shape;446;p3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also use simple regular patterns to extract hypernym relations.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Hearst patterns are used for hypernym detection:</a:t>
            </a:r>
            <a:endParaRPr/>
          </a:p>
        </p:txBody>
      </p:sp>
      <p:pic>
        <p:nvPicPr>
          <p:cNvPr id="447" name="Google Shape;4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3212288"/>
            <a:ext cx="809625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/>
          <p:nvPr/>
        </p:nvSpPr>
        <p:spPr>
          <a:xfrm>
            <a:off x="7478075" y="365125"/>
            <a:ext cx="4505100" cy="15735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there any Hearst patterns in our Gamestop corpus?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/>
        </p:nvSpPr>
        <p:spPr>
          <a:xfrm>
            <a:off x="323950" y="1397525"/>
            <a:ext cx="11272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GameStop shares sank early today as trading platforms including Robinhood and Interactive Brokers restricted trading.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The video game retailer, along with AMC Entertainment and other stocks soared this week in a social media-driven trading frenzy that shook stock markets.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GameStop, the video game chain whose 1,700% rally has been at the heart of the frenzy in the past week, lost half its value in early trading.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It said restricted stocks also included BlackBerry, Koss and Express.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The dramatic jumps in the stock price of companies including GameStop, BlackBerry Ltd and AMC drew more calls for regulatory scrutiny.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 Corpus</a:t>
            </a:r>
            <a:endParaRPr/>
          </a:p>
        </p:txBody>
      </p:sp>
      <p:sp>
        <p:nvSpPr>
          <p:cNvPr id="456" name="Google Shape;456;p37"/>
          <p:cNvSpPr txBox="1"/>
          <p:nvPr/>
        </p:nvSpPr>
        <p:spPr>
          <a:xfrm>
            <a:off x="3720550" y="5960275"/>
            <a:ext cx="81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https://www.rte.ie/news/business/2021/0128/1193714-gamestop-stock-retreats-as-restrictions-introduced/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Distant supervision</a:t>
            </a:r>
            <a:endParaRPr/>
          </a:p>
        </p:txBody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838200" y="1554850"/>
            <a:ext cx="10515600" cy="4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learn patterns for other relations automatically.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use existing knowledge graphs, e.g., a “paw” is a part of a “cat”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Assume all examples indicate the relation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“... the </a:t>
            </a:r>
            <a:r>
              <a:rPr i="1" lang="en-IE" u="sng"/>
              <a:t>cat</a:t>
            </a:r>
            <a:r>
              <a:rPr i="1" lang="en-IE"/>
              <a:t>’s </a:t>
            </a:r>
            <a:r>
              <a:rPr i="1" lang="en-IE" u="sng"/>
              <a:t>paw</a:t>
            </a:r>
            <a:r>
              <a:rPr i="1" lang="en-IE"/>
              <a:t>…”</a:t>
            </a:r>
            <a:endParaRPr i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“...the </a:t>
            </a:r>
            <a:r>
              <a:rPr i="1" lang="en-IE" u="sng"/>
              <a:t>cat</a:t>
            </a:r>
            <a:r>
              <a:rPr i="1" lang="en-IE"/>
              <a:t> raised its </a:t>
            </a:r>
            <a:r>
              <a:rPr i="1" lang="en-IE" u="sng"/>
              <a:t>paw</a:t>
            </a:r>
            <a:r>
              <a:rPr i="1" lang="en-IE"/>
              <a:t>…”</a:t>
            </a:r>
            <a:endParaRPr i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“...the </a:t>
            </a:r>
            <a:r>
              <a:rPr i="1" lang="en-IE" u="sng"/>
              <a:t>cat</a:t>
            </a:r>
            <a:r>
              <a:rPr i="1" lang="en-IE"/>
              <a:t> has </a:t>
            </a:r>
            <a:r>
              <a:rPr i="1" lang="en-IE" u="sng"/>
              <a:t>paw</a:t>
            </a:r>
            <a:r>
              <a:rPr i="1" lang="en-IE"/>
              <a:t>s…”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Distant Supervision</a:t>
            </a:r>
            <a:endParaRPr/>
          </a:p>
        </p:txBody>
      </p:sp>
      <p:sp>
        <p:nvSpPr>
          <p:cNvPr id="470" name="Google Shape;470;p3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Not all patterns will be good… combine this a supervised learning pattern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One feature per pattern,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is the frequency of the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term.</a:t>
            </a:r>
            <a:endParaRPr/>
          </a:p>
        </p:txBody>
      </p:sp>
      <p:sp>
        <p:nvSpPr>
          <p:cNvPr id="471" name="Google Shape;471;p39"/>
          <p:cNvSpPr/>
          <p:nvPr/>
        </p:nvSpPr>
        <p:spPr>
          <a:xfrm>
            <a:off x="7302250" y="3352925"/>
            <a:ext cx="1221600" cy="228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5016250" y="3387350"/>
            <a:ext cx="2165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the X’s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X raised its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X has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8884850" y="4107275"/>
            <a:ext cx="833100" cy="7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9"/>
          <p:cNvSpPr txBox="1"/>
          <p:nvPr/>
        </p:nvSpPr>
        <p:spPr>
          <a:xfrm>
            <a:off x="9833200" y="4150550"/>
            <a:ext cx="21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4118500" y="6117600"/>
            <a:ext cx="7598400" cy="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Snow, Rion, Daniel Jurafsky, and Andrew Y. Ng. "Learning syntactic patterns for automatic hypernym discovery." Advances in Neural Information Processing Systems 17 (2004).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Formal Concept Analysis</a:t>
            </a:r>
            <a:endParaRPr/>
          </a:p>
        </p:txBody>
      </p:sp>
      <p:graphicFrame>
        <p:nvGraphicFramePr>
          <p:cNvPr id="482" name="Google Shape;482;p40"/>
          <p:cNvGraphicFramePr/>
          <p:nvPr/>
        </p:nvGraphicFramePr>
        <p:xfrm>
          <a:off x="952500" y="195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{D3B0A232-331E-4B1C-A892-80E28A9E6C7A}</a:tableStyleId>
              </a:tblPr>
              <a:tblGrid>
                <a:gridCol w="1714500"/>
                <a:gridCol w="1714500"/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stands</a:t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jumps</a:t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barks</a:t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miaows</a:t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unintended</a:t>
                      </a:r>
                      <a:endParaRPr b="1"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animal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2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purpose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2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3" name="Google Shape;483;p40"/>
          <p:cNvSpPr/>
          <p:nvPr/>
        </p:nvSpPr>
        <p:spPr>
          <a:xfrm>
            <a:off x="5238375" y="4960725"/>
            <a:ext cx="3609600" cy="1554900"/>
          </a:xfrm>
          <a:prstGeom prst="roundRect">
            <a:avLst>
              <a:gd fmla="val 16667" name="adj"/>
            </a:avLst>
          </a:prstGeom>
          <a:solidFill>
            <a:srgbClr val="7511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extract properties based on the verbs and adjectives that the terms frequently occur with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Formal Concept Analysis</a:t>
            </a:r>
            <a:endParaRPr/>
          </a:p>
        </p:txBody>
      </p:sp>
      <p:sp>
        <p:nvSpPr>
          <p:cNvPr id="490" name="Google Shape;490;p41"/>
          <p:cNvSpPr txBox="1"/>
          <p:nvPr>
            <p:ph idx="1" type="body"/>
          </p:nvPr>
        </p:nvSpPr>
        <p:spPr>
          <a:xfrm>
            <a:off x="838200" y="1690825"/>
            <a:ext cx="62049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terms can be organized into a </a:t>
            </a:r>
            <a:r>
              <a:rPr b="1" lang="en-IE"/>
              <a:t>lattice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Can be tricky to implement, many models of </a:t>
            </a:r>
            <a:r>
              <a:rPr b="1" lang="en-IE"/>
              <a:t>hierarchical clustering </a:t>
            </a:r>
            <a:r>
              <a:rPr lang="en-IE"/>
              <a:t>exist</a:t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3698000" y="5517000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 that stand, jump and miaow: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cat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6565025" y="5517000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 that stand, jump and bark: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dog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5146100" y="3813788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 that stand and jump: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animal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9869100" y="2110575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Unintended things: purpose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7130075" y="2124488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 that stand: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table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p41"/>
          <p:cNvCxnSpPr>
            <a:stCxn id="491" idx="0"/>
            <a:endCxn id="493" idx="2"/>
          </p:cNvCxnSpPr>
          <p:nvPr/>
        </p:nvCxnSpPr>
        <p:spPr>
          <a:xfrm flipH="1" rot="10800000">
            <a:off x="4859450" y="4887600"/>
            <a:ext cx="1448100" cy="6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1"/>
          <p:cNvCxnSpPr>
            <a:stCxn id="492" idx="0"/>
            <a:endCxn id="493" idx="2"/>
          </p:cNvCxnSpPr>
          <p:nvPr/>
        </p:nvCxnSpPr>
        <p:spPr>
          <a:xfrm rot="10800000">
            <a:off x="6307475" y="4887600"/>
            <a:ext cx="1419000" cy="6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1"/>
          <p:cNvCxnSpPr>
            <a:stCxn id="493" idx="0"/>
            <a:endCxn id="495" idx="2"/>
          </p:cNvCxnSpPr>
          <p:nvPr/>
        </p:nvCxnSpPr>
        <p:spPr>
          <a:xfrm flipH="1" rot="10800000">
            <a:off x="6307550" y="3198188"/>
            <a:ext cx="1983900" cy="6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1"/>
          <p:cNvSpPr/>
          <p:nvPr/>
        </p:nvSpPr>
        <p:spPr>
          <a:xfrm>
            <a:off x="8499588" y="407363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Google Shape;500;p41"/>
          <p:cNvCxnSpPr>
            <a:stCxn id="495" idx="0"/>
            <a:endCxn id="499" idx="2"/>
          </p:cNvCxnSpPr>
          <p:nvPr/>
        </p:nvCxnSpPr>
        <p:spPr>
          <a:xfrm flipH="1" rot="10800000">
            <a:off x="8291525" y="1480988"/>
            <a:ext cx="1369500" cy="64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1"/>
          <p:cNvCxnSpPr>
            <a:stCxn id="494" idx="0"/>
            <a:endCxn id="499" idx="2"/>
          </p:cNvCxnSpPr>
          <p:nvPr/>
        </p:nvCxnSpPr>
        <p:spPr>
          <a:xfrm rot="10800000">
            <a:off x="9661050" y="1481175"/>
            <a:ext cx="1369500" cy="6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1"/>
          <p:cNvSpPr/>
          <p:nvPr/>
        </p:nvSpPr>
        <p:spPr>
          <a:xfrm>
            <a:off x="657075" y="3986750"/>
            <a:ext cx="3757500" cy="13257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to detect relations other than hypernymy with distributional methods?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8558000" y="3754888"/>
            <a:ext cx="2322900" cy="10737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Things that stand and work: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human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41"/>
          <p:cNvCxnSpPr>
            <a:stCxn id="503" idx="0"/>
            <a:endCxn id="495" idx="2"/>
          </p:cNvCxnSpPr>
          <p:nvPr/>
        </p:nvCxnSpPr>
        <p:spPr>
          <a:xfrm rot="10800000">
            <a:off x="8291450" y="3198088"/>
            <a:ext cx="1428000" cy="55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Axioms</a:t>
            </a:r>
            <a:endParaRPr/>
          </a:p>
        </p:txBody>
      </p:sp>
      <p:sp>
        <p:nvSpPr>
          <p:cNvPr id="511" name="Google Shape;511;p42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Inductive Logic Programming</a:t>
            </a:r>
            <a:endParaRPr/>
          </a:p>
        </p:txBody>
      </p:sp>
      <p:sp>
        <p:nvSpPr>
          <p:cNvPr id="518" name="Google Shape;518;p4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/>
              <a:t>Ontologies are not just graphs of knowledge, they contain axioms!</a:t>
            </a:r>
            <a:endParaRPr sz="3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/>
              <a:t>To learn an ontology we also need to learn logical rules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Overview</a:t>
            </a:r>
            <a:endParaRPr/>
          </a:p>
        </p:txBody>
      </p:sp>
      <p:sp>
        <p:nvSpPr>
          <p:cNvPr id="256" name="Google Shape;256;p17"/>
          <p:cNvSpPr txBox="1"/>
          <p:nvPr>
            <p:ph idx="1" type="body"/>
          </p:nvPr>
        </p:nvSpPr>
        <p:spPr>
          <a:xfrm>
            <a:off x="838200" y="1553975"/>
            <a:ext cx="105156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Ontology</a:t>
            </a:r>
            <a:r>
              <a:rPr lang="en-IE"/>
              <a:t> Learning is the task of learning an ontology from 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Ontology population/KG extraction is the task of finding a knowledge graph for an ontology</a:t>
            </a:r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25" y="3328600"/>
            <a:ext cx="1962024" cy="24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849" y="2803475"/>
            <a:ext cx="1367450" cy="17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/>
          <p:nvPr/>
        </p:nvSpPr>
        <p:spPr>
          <a:xfrm rot="-826418">
            <a:off x="4490765" y="3118637"/>
            <a:ext cx="2492371" cy="14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/>
              <a:t>Ontology Learning</a:t>
            </a:r>
            <a:endParaRPr sz="2500"/>
          </a:p>
        </p:txBody>
      </p:sp>
      <p:sp>
        <p:nvSpPr>
          <p:cNvPr id="260" name="Google Shape;260;p17"/>
          <p:cNvSpPr/>
          <p:nvPr/>
        </p:nvSpPr>
        <p:spPr>
          <a:xfrm rot="503723">
            <a:off x="4605992" y="4545832"/>
            <a:ext cx="2492408" cy="14325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/>
              <a:t>Ontology Population</a:t>
            </a:r>
            <a:endParaRPr sz="2500"/>
          </a:p>
        </p:txBody>
      </p:sp>
      <p:pic>
        <p:nvPicPr>
          <p:cNvPr id="261" name="Google Shape;2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675" y="4724625"/>
            <a:ext cx="1904026" cy="14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Family Tree Example</a:t>
            </a:r>
            <a:endParaRPr/>
          </a:p>
        </p:txBody>
      </p:sp>
      <p:sp>
        <p:nvSpPr>
          <p:cNvPr id="525" name="Google Shape;525;p44"/>
          <p:cNvSpPr/>
          <p:nvPr/>
        </p:nvSpPr>
        <p:spPr>
          <a:xfrm>
            <a:off x="4788375" y="1928500"/>
            <a:ext cx="2031900" cy="63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Carmela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1262475" y="1928500"/>
            <a:ext cx="2031900" cy="639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Vito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3025425" y="3248863"/>
            <a:ext cx="2031900" cy="63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Connie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6337775" y="3248863"/>
            <a:ext cx="2031900" cy="639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mIchael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650125" y="3248863"/>
            <a:ext cx="2031900" cy="639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Kay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7993950" y="4569225"/>
            <a:ext cx="2031900" cy="639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Mary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44"/>
          <p:cNvCxnSpPr>
            <a:stCxn id="527" idx="0"/>
            <a:endCxn id="526" idx="4"/>
          </p:cNvCxnSpPr>
          <p:nvPr/>
        </p:nvCxnSpPr>
        <p:spPr>
          <a:xfrm rot="10800000">
            <a:off x="2278575" y="2568163"/>
            <a:ext cx="1762800" cy="68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44"/>
          <p:cNvCxnSpPr>
            <a:stCxn id="527" idx="0"/>
            <a:endCxn id="525" idx="4"/>
          </p:cNvCxnSpPr>
          <p:nvPr/>
        </p:nvCxnSpPr>
        <p:spPr>
          <a:xfrm flipH="1" rot="10800000">
            <a:off x="4041375" y="2568163"/>
            <a:ext cx="1763100" cy="68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4"/>
          <p:cNvCxnSpPr>
            <a:stCxn id="528" idx="0"/>
            <a:endCxn id="525" idx="4"/>
          </p:cNvCxnSpPr>
          <p:nvPr/>
        </p:nvCxnSpPr>
        <p:spPr>
          <a:xfrm rot="10800000">
            <a:off x="5804225" y="2568163"/>
            <a:ext cx="1549500" cy="68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4"/>
          <p:cNvCxnSpPr>
            <a:stCxn id="530" idx="0"/>
            <a:endCxn id="528" idx="4"/>
          </p:cNvCxnSpPr>
          <p:nvPr/>
        </p:nvCxnSpPr>
        <p:spPr>
          <a:xfrm rot="10800000">
            <a:off x="7353600" y="3888525"/>
            <a:ext cx="1656300" cy="68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44"/>
          <p:cNvCxnSpPr>
            <a:stCxn id="530" idx="0"/>
            <a:endCxn id="529" idx="4"/>
          </p:cNvCxnSpPr>
          <p:nvPr/>
        </p:nvCxnSpPr>
        <p:spPr>
          <a:xfrm flipH="1" rot="10800000">
            <a:off x="9009900" y="3888525"/>
            <a:ext cx="1656300" cy="68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44"/>
          <p:cNvSpPr/>
          <p:nvPr/>
        </p:nvSpPr>
        <p:spPr>
          <a:xfrm>
            <a:off x="4788375" y="1928538"/>
            <a:ext cx="2031900" cy="639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Carmela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3025425" y="3248900"/>
            <a:ext cx="2031900" cy="6396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cOnnie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1091250" y="4430900"/>
            <a:ext cx="4110900" cy="15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We want to learn from two positive examples: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d(o,c) and d(m,i)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3655725" y="2708388"/>
            <a:ext cx="14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parent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8691425" y="4084338"/>
            <a:ext cx="14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parent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728200" y="2589563"/>
            <a:ext cx="14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parent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Inductive Logic Programming</a:t>
            </a:r>
            <a:endParaRPr/>
          </a:p>
        </p:txBody>
      </p:sp>
      <p:sp>
        <p:nvSpPr>
          <p:cNvPr id="548" name="Google Shape;548;p45"/>
          <p:cNvSpPr txBox="1"/>
          <p:nvPr>
            <p:ph idx="1" type="body"/>
          </p:nvPr>
        </p:nvSpPr>
        <p:spPr>
          <a:xfrm>
            <a:off x="838200" y="1514600"/>
            <a:ext cx="10515600" cy="4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1. Write all background knowledge as propositions: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p(o,v) ∧ p(o,c) ∧ p(i,c) ∧ p(m,i) ∧ p(m,k) ∧ m(v) ∧ f(o) ∧ f(c) ∧ m(i) ∧ f(m) ∧ f(k)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2. Assume examples follow from background knowledge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d(o,c) ← p(o,v) ∧ p(o,c) ∧ p(i,c) ∧ p(m,i) ∧ p(m,k) ∧ m(v) ∧ f(o) ∧ f(c) ∧ m(i) ∧ f(m) ∧ f(k)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d(m,i)  ← p(o,v) ∧ p(o,c) ∧ p(i,c) ∧ p(m,i) ∧ p(m,k) ∧ m(v) ∧ f(o) ∧ f(c) ∧ m(i) ∧ f(m) ∧ f(k)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Inductive Logic Programming</a:t>
            </a:r>
            <a:endParaRPr/>
          </a:p>
        </p:txBody>
      </p:sp>
      <p:sp>
        <p:nvSpPr>
          <p:cNvPr id="555" name="Google Shape;555;p4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3. (Anti-unification) Find variables that cover multiple instances x={o,m}, y = {i,c}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u="sng"/>
              <a:t>d(x,y)</a:t>
            </a:r>
            <a:r>
              <a:rPr lang="en-IE"/>
              <a:t> ← p(o,v) ∧ </a:t>
            </a:r>
            <a:r>
              <a:rPr lang="en-IE" u="sng"/>
              <a:t>p(x,y)</a:t>
            </a:r>
            <a:r>
              <a:rPr lang="en-IE"/>
              <a:t> ∧ p(i,c) ∧ </a:t>
            </a:r>
            <a:r>
              <a:rPr lang="en-IE" u="sng"/>
              <a:t>p(x,y)</a:t>
            </a:r>
            <a:r>
              <a:rPr lang="en-IE"/>
              <a:t> ∧ p(m,k) ∧ m(v) ∧ </a:t>
            </a:r>
            <a:r>
              <a:rPr lang="en-IE" u="sng"/>
              <a:t>f(x)</a:t>
            </a:r>
            <a:r>
              <a:rPr lang="en-IE"/>
              <a:t> ∧ f(c) ∧ m(i) ∧ </a:t>
            </a:r>
            <a:r>
              <a:rPr lang="en-IE" u="sng"/>
              <a:t>f(x)</a:t>
            </a:r>
            <a:r>
              <a:rPr lang="en-IE"/>
              <a:t> ∧ f(k)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4. Eliminate all propositions not using variables in consequence and duplicates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d(x,y) ← p(x,y) ∧ f(x)</a:t>
            </a:r>
            <a:endParaRPr/>
          </a:p>
        </p:txBody>
      </p:sp>
      <p:sp>
        <p:nvSpPr>
          <p:cNvPr id="556" name="Google Shape;556;p46"/>
          <p:cNvSpPr/>
          <p:nvPr/>
        </p:nvSpPr>
        <p:spPr>
          <a:xfrm>
            <a:off x="7035300" y="5002750"/>
            <a:ext cx="3757500" cy="13257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you learn a rule from this positive examples: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wife(v,c) and wife(i,k)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Evaluation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Precision, Recall, F-Measure</a:t>
            </a:r>
            <a:endParaRPr/>
          </a:p>
        </p:txBody>
      </p:sp>
      <p:sp>
        <p:nvSpPr>
          <p:cNvPr id="569" name="Google Shape;569;p4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term and relation extraction a typical evaluation uses precision, recall and F-measure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Typically this is based on extracted terms/extracted relation pairs </a:t>
            </a:r>
            <a:endParaRPr/>
          </a:p>
        </p:txBody>
      </p:sp>
      <p:pic>
        <p:nvPicPr>
          <p:cNvPr descr="08_Information_Extraction_II(1).pdf - Adobe Acrobat Reader DC" id="570" name="Google Shape;570;p48"/>
          <p:cNvPicPr preferRelativeResize="0"/>
          <p:nvPr/>
        </p:nvPicPr>
        <p:blipFill rotWithShape="1">
          <a:blip r:embed="rId3">
            <a:alphaModFix/>
          </a:blip>
          <a:srcRect b="8913" l="36803" r="49751" t="79446"/>
          <a:stretch/>
        </p:blipFill>
        <p:spPr>
          <a:xfrm>
            <a:off x="9566017" y="2984564"/>
            <a:ext cx="2033671" cy="954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8_Information_Extraction_II(1).pdf - Adobe Acrobat Reader DC" id="571" name="Google Shape;571;p48"/>
          <p:cNvPicPr preferRelativeResize="0"/>
          <p:nvPr/>
        </p:nvPicPr>
        <p:blipFill rotWithShape="1">
          <a:blip r:embed="rId3">
            <a:alphaModFix/>
          </a:blip>
          <a:srcRect b="34142" l="30224" r="42165" t="53879"/>
          <a:stretch/>
        </p:blipFill>
        <p:spPr>
          <a:xfrm>
            <a:off x="537925" y="2970760"/>
            <a:ext cx="4176463" cy="98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8_Information_Extraction_II(1).pdf - Adobe Acrobat Reader DC" id="572" name="Google Shape;572;p48"/>
          <p:cNvPicPr preferRelativeResize="0"/>
          <p:nvPr/>
        </p:nvPicPr>
        <p:blipFill rotWithShape="1">
          <a:blip r:embed="rId3">
            <a:alphaModFix/>
          </a:blip>
          <a:srcRect b="20800" l="30027" r="42691" t="67309"/>
          <a:stretch/>
        </p:blipFill>
        <p:spPr>
          <a:xfrm>
            <a:off x="5076773" y="2974356"/>
            <a:ext cx="4126860" cy="97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Challenges for Evaluation</a:t>
            </a:r>
            <a:endParaRPr/>
          </a:p>
        </p:txBody>
      </p:sp>
      <p:sp>
        <p:nvSpPr>
          <p:cNvPr id="579" name="Google Shape;579;p49"/>
          <p:cNvSpPr/>
          <p:nvPr/>
        </p:nvSpPr>
        <p:spPr>
          <a:xfrm>
            <a:off x="1495775" y="1730950"/>
            <a:ext cx="25212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Differences in granularity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838198" y="4893621"/>
            <a:ext cx="1418100" cy="661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Cat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838198" y="3852384"/>
            <a:ext cx="1418100" cy="661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Mammal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838198" y="2793995"/>
            <a:ext cx="1418100" cy="661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Animal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49"/>
          <p:cNvCxnSpPr>
            <a:stCxn id="581" idx="0"/>
            <a:endCxn id="582" idx="2"/>
          </p:cNvCxnSpPr>
          <p:nvPr/>
        </p:nvCxnSpPr>
        <p:spPr>
          <a:xfrm rot="10800000">
            <a:off x="1547248" y="3455784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49"/>
          <p:cNvCxnSpPr>
            <a:stCxn id="580" idx="0"/>
            <a:endCxn id="581" idx="2"/>
          </p:cNvCxnSpPr>
          <p:nvPr/>
        </p:nvCxnSpPr>
        <p:spPr>
          <a:xfrm rot="10800000">
            <a:off x="1547248" y="4514121"/>
            <a:ext cx="0" cy="37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9"/>
          <p:cNvSpPr/>
          <p:nvPr/>
        </p:nvSpPr>
        <p:spPr>
          <a:xfrm>
            <a:off x="3344023" y="4441234"/>
            <a:ext cx="1418100" cy="661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Cat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3344023" y="3263533"/>
            <a:ext cx="1418100" cy="661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Animal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49"/>
          <p:cNvCxnSpPr>
            <a:stCxn id="585" idx="0"/>
            <a:endCxn id="586" idx="2"/>
          </p:cNvCxnSpPr>
          <p:nvPr/>
        </p:nvCxnSpPr>
        <p:spPr>
          <a:xfrm rot="10800000">
            <a:off x="4053073" y="3925234"/>
            <a:ext cx="0" cy="51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49"/>
          <p:cNvSpPr txBox="1"/>
          <p:nvPr/>
        </p:nvSpPr>
        <p:spPr>
          <a:xfrm>
            <a:off x="2549400" y="3941700"/>
            <a:ext cx="62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6208900" y="1749475"/>
            <a:ext cx="25212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May extract correct relations not in gold standard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9"/>
          <p:cNvSpPr/>
          <p:nvPr/>
        </p:nvSpPr>
        <p:spPr>
          <a:xfrm>
            <a:off x="9029175" y="3429000"/>
            <a:ext cx="25212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Ontology may still be useful but incomplete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9"/>
          <p:cNvSpPr/>
          <p:nvPr/>
        </p:nvSpPr>
        <p:spPr>
          <a:xfrm>
            <a:off x="5635050" y="3925225"/>
            <a:ext cx="25212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Solution may be ‘application-based evaluation’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9"/>
          <p:cNvSpPr/>
          <p:nvPr/>
        </p:nvSpPr>
        <p:spPr>
          <a:xfrm>
            <a:off x="8156250" y="5388450"/>
            <a:ext cx="3757500" cy="13257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do you think you may do an application-based evaluation?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599" name="Google Shape;599;p50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606" name="Google Shape;606;p5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Ontologies are complex things to learn from text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Find terms and concepts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Build relationships between them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Learn axioms and rules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Evaluation is also tricky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Evaluation datasets cannot be complete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References</a:t>
            </a:r>
            <a:endParaRPr/>
          </a:p>
        </p:txBody>
      </p:sp>
      <p:sp>
        <p:nvSpPr>
          <p:cNvPr id="613" name="Google Shape;613;p5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/>
              <a:t>Maedche, A. and Staab, S. (2000) Discovering conceptual relations from text. In: ECAI. Berlin, 321, 27.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500"/>
              <a:t>Faure, D. and Poibeau , T. 2000. First experiments of using semantic knowledge learned by ASIUM for information extraction task using Intex. In Proceedings of the 1st Workshop on Ontology Learning.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/>
              <a:t>Hahn, U. AND Romacker , M. 2000. Content management in the SyndiKate system: How technical documents are automatically transformed to text knowledge bases. Data Knowl. Eng. 35, 1, 137–159.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/>
              <a:t>Velardi , P., Navigli , R., Cucchiarelli , A., AND Neri , F. 2005. Evaluation of OntoLearn, a methodology for automatic learning of ontologies. In Ontology Learning from Text: Methods, Evaluation and Applications, P. Buitelaar, P. Cimiano, and B. Magnini, Eds. IOS Press, Hershay, PA.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/>
              <a:t>Jiang , X. AND Tan , A. 2010. CRCTOL: A semantic-based domain ontology learning system. J. Am. Soc. Inf. Sci. Technol. 61, 1, 150–168.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/>
              <a:t>Bianca Pereira, Cécile Robin, Tobias Daudert, John P. McCrae, Paul Buitelaar and Pranab Mohanty. Taxonomy Extraction for Customer Service Knowledge Base Construction, Proceedings of the SEMANTicS 2019, (2019).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Ontology Learning</a:t>
            </a:r>
            <a:endParaRPr/>
          </a:p>
        </p:txBody>
      </p:sp>
      <p:sp>
        <p:nvSpPr>
          <p:cNvPr id="268" name="Google Shape;268;p18"/>
          <p:cNvSpPr txBox="1"/>
          <p:nvPr>
            <p:ph idx="1" type="body"/>
          </p:nvPr>
        </p:nvSpPr>
        <p:spPr>
          <a:xfrm>
            <a:off x="838200" y="1825625"/>
            <a:ext cx="40128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Reverse engineering the knowledge in an author’s head from the text they have written</a:t>
            </a:r>
            <a:endParaRPr/>
          </a:p>
        </p:txBody>
      </p:sp>
      <p:pic>
        <p:nvPicPr>
          <p:cNvPr id="269" name="Google Shape;2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2" y="2017250"/>
            <a:ext cx="5533063" cy="30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/>
          <p:nvPr/>
        </p:nvSpPr>
        <p:spPr>
          <a:xfrm>
            <a:off x="4165225" y="6525175"/>
            <a:ext cx="7644600" cy="2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Image from https://academic.oup.com/database/article/doi/10.1093/database/bay101/5116160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Ontology</a:t>
            </a:r>
            <a:endParaRPr/>
          </a:p>
        </p:txBody>
      </p:sp>
      <p:sp>
        <p:nvSpPr>
          <p:cNvPr id="277" name="Google Shape;277;p19"/>
          <p:cNvSpPr txBox="1"/>
          <p:nvPr>
            <p:ph idx="1" type="body"/>
          </p:nvPr>
        </p:nvSpPr>
        <p:spPr>
          <a:xfrm>
            <a:off x="838200" y="1825625"/>
            <a:ext cx="6221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There are many things to learn in an ontology!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Ontology Learning is quite hard!</a:t>
            </a: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925" y="296753"/>
            <a:ext cx="4346200" cy="56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>
            <p:ph idx="11" type="ftr"/>
          </p:nvPr>
        </p:nvSpPr>
        <p:spPr>
          <a:xfrm>
            <a:off x="0" y="5994400"/>
            <a:ext cx="13648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r>
              <a:rPr b="0" i="1" lang="en-IE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Database (Oxford)</a:t>
            </a:r>
            <a:r>
              <a:rPr b="0" i="0" lang="en-IE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Volume 2018, , 2018, bay101, </a:t>
            </a:r>
            <a:r>
              <a:rPr b="0" i="0" lang="en-IE" sz="1000" u="sng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https://doi.org/10.1093/database/bay101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2A2A"/>
              </a:buClr>
              <a:buSzPts val="800"/>
              <a:buFont typeface="Arial"/>
              <a:buNone/>
            </a:pPr>
            <a:r>
              <a:rPr b="0" i="0" lang="en-IE" sz="8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The content of this slide may be subject to copyright: please see the slide notes for details.</a:t>
            </a:r>
            <a:endParaRPr b="0" i="0" sz="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8882" y="6267450"/>
            <a:ext cx="1058862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3188" y="1401875"/>
            <a:ext cx="5342117" cy="44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Methodologies of Ontology Learning</a:t>
            </a:r>
            <a:endParaRPr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Extraction</a:t>
            </a:r>
            <a:endParaRPr/>
          </a:p>
        </p:txBody>
      </p:sp>
      <p:sp>
        <p:nvSpPr>
          <p:cNvPr id="294" name="Google Shape;294;p2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Preprocessing</a:t>
            </a:r>
            <a:endParaRPr/>
          </a:p>
        </p:txBody>
      </p:sp>
      <p:sp>
        <p:nvSpPr>
          <p:cNvPr id="301" name="Google Shape;301;p2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As seen in CT5120, a first step is normally to process the texts we have: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Tokenization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Part-of-speech tagging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Lemmatization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Parsing (optional)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Term Recognition</a:t>
            </a:r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Terms in ontologies tend to be noun phrases: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‘Ireland’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Often with prepositional phrases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‘Republic of Ireland’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Adjectives can be important too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‘African Swine Fever’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